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394" r:id="rId4"/>
    <p:sldId id="395" r:id="rId5"/>
    <p:sldId id="491" r:id="rId6"/>
    <p:sldId id="492" r:id="rId7"/>
    <p:sldId id="506" r:id="rId8"/>
    <p:sldId id="500" r:id="rId9"/>
    <p:sldId id="493" r:id="rId10"/>
    <p:sldId id="501" r:id="rId11"/>
    <p:sldId id="502" r:id="rId12"/>
    <p:sldId id="507" r:id="rId13"/>
    <p:sldId id="508" r:id="rId14"/>
    <p:sldId id="511" r:id="rId15"/>
    <p:sldId id="509" r:id="rId16"/>
    <p:sldId id="498" r:id="rId17"/>
    <p:sldId id="495" r:id="rId18"/>
    <p:sldId id="513" r:id="rId19"/>
    <p:sldId id="496" r:id="rId20"/>
    <p:sldId id="510" r:id="rId21"/>
    <p:sldId id="503" r:id="rId22"/>
    <p:sldId id="504" r:id="rId23"/>
    <p:sldId id="505" r:id="rId24"/>
    <p:sldId id="499" r:id="rId25"/>
    <p:sldId id="488" r:id="rId26"/>
    <p:sldId id="442" r:id="rId27"/>
    <p:sldId id="352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595" autoAdjust="0"/>
  </p:normalViewPr>
  <p:slideViewPr>
    <p:cSldViewPr>
      <p:cViewPr varScale="1">
        <p:scale>
          <a:sx n="79" d="100"/>
          <a:sy n="79" d="100"/>
        </p:scale>
        <p:origin x="53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197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Entity Framework (EF)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ORM and Entity Framework</a:t>
            </a:r>
            <a:br>
              <a:rPr lang="en-US" dirty="0"/>
            </a:br>
            <a:r>
              <a:rPr lang="en-US" dirty="0"/>
              <a:t>Code First. CRUD Operations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69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13049" y="3753354"/>
            <a:ext cx="169033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Entity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012" y="3774332"/>
            <a:ext cx="4724400" cy="2416238"/>
          </a:xfrm>
          <a:prstGeom prst="roundRect">
            <a:avLst>
              <a:gd name="adj" fmla="val 966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DB Connection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2" y="1105712"/>
            <a:ext cx="4297774" cy="534171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97799" y="362416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12" y="1105712"/>
            <a:ext cx="5903996" cy="53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8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EF Code First Model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295400"/>
            <a:ext cx="5212487" cy="5047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6" y="1295400"/>
            <a:ext cx="5007092" cy="50474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955867" y="3666736"/>
            <a:ext cx="41722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507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inside the Generated Code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9644" y="1066800"/>
            <a:ext cx="5753912" cy="3059638"/>
            <a:chOff x="684212" y="1085462"/>
            <a:chExt cx="5791200" cy="3059638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4721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: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DbContext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BlogDbContext() : base(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"name=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  <a:r>
                <a:rPr lang="en-US" dirty="0"/>
                <a:t>") { 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BlogDbContext.cs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08356" y="1066800"/>
            <a:ext cx="5029200" cy="3059638"/>
            <a:chOff x="684212" y="1085462"/>
            <a:chExt cx="5791200" cy="305963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4721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partial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User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int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dirty="0"/>
                <a:t>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string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Username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User.cs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9644" y="4419600"/>
            <a:ext cx="5753912" cy="2062442"/>
            <a:chOff x="684212" y="1085462"/>
            <a:chExt cx="5791200" cy="2062442"/>
          </a:xfrm>
        </p:grpSpPr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4750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&lt;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connectionStrings</a:t>
              </a:r>
              <a:r>
                <a:rPr lang="en-US" dirty="0"/>
                <a:t>&gt;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&lt;add name="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  <a:r>
                <a:rPr lang="en-US" dirty="0"/>
                <a:t>"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connectionString="data source=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(localdb)\MSSQLLocalDB</a:t>
              </a:r>
              <a:r>
                <a:rPr lang="en-US" dirty="0"/>
                <a:t>; …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App.config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08356" y="4419600"/>
            <a:ext cx="5029200" cy="2062442"/>
            <a:chOff x="684212" y="1085462"/>
            <a:chExt cx="5791200" cy="2062442"/>
          </a:xfrm>
        </p:grpSpPr>
        <p:sp>
          <p:nvSpPr>
            <p:cNvPr id="1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4750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partial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 </a:t>
              </a: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int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dirty="0"/>
                <a:t>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Post.cs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26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code below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the generated EF Code First data model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Classes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List all users from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</a:t>
            </a:r>
            <a:r>
              <a:rPr lang="en-US" dirty="0"/>
              <a:t> entity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Generated </a:t>
            </a:r>
            <a:r>
              <a:rPr lang="en-US" noProof="1"/>
              <a:t>DbContext</a:t>
            </a:r>
            <a:r>
              <a:rPr lang="en-US" dirty="0"/>
              <a:t> + Entities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5" y="3205083"/>
            <a:ext cx="1051559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db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(var user in db.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Console.WriteLine(user.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3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488143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Mapping DB Tables with EF Code First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80" y="1414027"/>
            <a:ext cx="4564700" cy="3079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79" y="1401793"/>
            <a:ext cx="3037701" cy="3062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6" y="1414027"/>
            <a:ext cx="2117709" cy="1553332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836" y="3407661"/>
            <a:ext cx="2123917" cy="1086251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718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CRUD Operations: Query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6" y="1254769"/>
            <a:ext cx="10363196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LINQ to query the Posts enities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posts = db.Posts.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new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Comments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Comments.Count()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Tags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Tags.Count()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Console.WriteLine("SQL query:\n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 in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Console.WriteLine($"{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p.Title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p.Comments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comments, 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p.Tags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tags)");</a:t>
            </a:r>
          </a:p>
        </p:txBody>
      </p:sp>
    </p:spTree>
    <p:extLst>
      <p:ext uri="{BB962C8B-B14F-4D97-AF65-F5344CB8AC3E}">
        <p14:creationId xmlns:p14="http://schemas.microsoft.com/office/powerpoint/2010/main" val="31600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Query Generated by EF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6" y="1104088"/>
            <a:ext cx="1036319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[Project1].[ID] AS [ID],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[Project1].[Title] AS [Title],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[Project1].[C1] AS [C1],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COUNT(1) AS [A1]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Posts_Tags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[Extent3]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[Project1].[ID] = [Extent3].[PostID]) AS [C2]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(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[Extent1].[ID] AS [ID],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[Extent1].[Title] AS [Title],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COUNT(1) AS [A1]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[Extent2]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WHERE [Extent1].[ID] = [Extent2].[PostID]) AS [C1]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  AS [Project1]</a:t>
            </a:r>
          </a:p>
        </p:txBody>
      </p:sp>
    </p:spTree>
    <p:extLst>
      <p:ext uri="{BB962C8B-B14F-4D97-AF65-F5344CB8AC3E}">
        <p14:creationId xmlns:p14="http://schemas.microsoft.com/office/powerpoint/2010/main" val="381654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Create New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333945"/>
            <a:ext cx="10667996" cy="49159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BlogDbContext()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Post()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 = "New Title",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Body = "New Post Body",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 = DateTime.Now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Posts.Add(post)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Console.WriteLine("Post #{0} created.",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438071"/>
            <a:ext cx="4401954" cy="391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Cascading Insert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61328" y="1104088"/>
            <a:ext cx="10882196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db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BlogDbContext()</a:t>
            </a:r>
            <a:r>
              <a:rPr lang="en-US" sz="2600" dirty="0"/>
              <a:t>;</a:t>
            </a:r>
          </a:p>
          <a:p>
            <a:r>
              <a:rPr lang="en-US" sz="2600" dirty="0"/>
              <a:t>var post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Post()</a:t>
            </a:r>
            <a:r>
              <a:rPr lang="en-US" sz="2600" dirty="0"/>
              <a:t> {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600" dirty="0"/>
              <a:t> = "New Post Title",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600" dirty="0"/>
              <a:t> = DateTime.Now,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2600" dirty="0"/>
              <a:t> = "This post have comments and tags",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2600" dirty="0"/>
              <a:t> = db.Users.First(),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Comments</a:t>
            </a:r>
            <a:r>
              <a:rPr lang="en-US" sz="2600" dirty="0"/>
              <a:t> = new Comment[]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Comment()</a:t>
            </a:r>
            <a:r>
              <a:rPr lang="en-US" sz="2600" dirty="0"/>
              <a:t> {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Text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"Comment 1",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DateTime.Now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},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Comment() </a:t>
            </a:r>
            <a:r>
              <a:rPr lang="en-US" sz="2600" dirty="0"/>
              <a:t>{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Text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"Comment 2",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DateTime.Now,</a:t>
            </a:r>
          </a:p>
          <a:p>
            <a:r>
              <a:rPr lang="en-US" sz="2600" dirty="0"/>
              <a:t>      User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 db.Users.First()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} },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sz="2600" dirty="0"/>
              <a:t> = db.Tags.Take(3).ToList() </a:t>
            </a:r>
          </a:p>
          <a:p>
            <a:r>
              <a:rPr lang="en-US" sz="2600" dirty="0"/>
              <a:t>};</a:t>
            </a:r>
          </a:p>
          <a:p>
            <a:r>
              <a:rPr lang="en-US" sz="2600" dirty="0"/>
              <a:t>db.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Posts.Add(post)</a:t>
            </a:r>
            <a:r>
              <a:rPr lang="en-US" sz="2600" dirty="0"/>
              <a:t>;</a:t>
            </a:r>
          </a:p>
          <a:p>
            <a:r>
              <a:rPr lang="en-US" sz="2600" dirty="0"/>
              <a:t>db.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2600" dirty="0"/>
              <a:t>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5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Update Existing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295400"/>
            <a:ext cx="10667996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var db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BlogDbContext()</a:t>
            </a:r>
            <a:r>
              <a:rPr lang="en-US" sz="3000" dirty="0"/>
              <a:t>;</a:t>
            </a:r>
          </a:p>
          <a:p>
            <a:r>
              <a:rPr lang="en-US" sz="3000" dirty="0"/>
              <a:t>var user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db.Users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.Where</a:t>
            </a:r>
            <a:r>
              <a:rPr lang="en-US" sz="3000" dirty="0"/>
              <a:t>(u =&gt; u.Username == "maria")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.First</a:t>
            </a:r>
            <a:r>
              <a:rPr lang="en-US" sz="3000" dirty="0"/>
              <a:t>();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user.PasswordHash =</a:t>
            </a:r>
          </a:p>
          <a:p>
            <a:r>
              <a:rPr lang="en-US" sz="3000" dirty="0"/>
              <a:t>  Guid.NewGuid().ToByteArray();</a:t>
            </a:r>
          </a:p>
          <a:p>
            <a:r>
              <a:rPr lang="en-US" sz="3000" dirty="0"/>
              <a:t>db.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3000" dirty="0"/>
              <a:t>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</a:t>
            </a:r>
          </a:p>
          <a:p>
            <a:r>
              <a:rPr lang="en-US" sz="3000" dirty="0"/>
              <a:t>    "User #{0} ({1}) has a new random password.",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user.ID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user.Username</a:t>
            </a:r>
            <a:r>
              <a:rPr lang="en-US" sz="3000" dirty="0"/>
              <a:t>);</a:t>
            </a:r>
            <a:endParaRPr lang="en-US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93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200" dirty="0"/>
              <a:t> Frameworks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endParaRPr lang="en-US" sz="32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Mapping Existing DB</a:t>
            </a:r>
            <a:br>
              <a:rPr lang="en-US" sz="3200" dirty="0"/>
            </a:br>
            <a:r>
              <a:rPr lang="en-US" sz="3200" dirty="0"/>
              <a:t>with EF Code First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Querying Data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Inserting, Updating,</a:t>
            </a:r>
            <a:br>
              <a:rPr lang="en-US" sz="3000" dirty="0"/>
            </a:br>
            <a:r>
              <a:rPr lang="en-US" sz="3000" dirty="0"/>
              <a:t>Deleting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864" y="2491214"/>
            <a:ext cx="2080786" cy="20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00" y="201729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12" y="4800600"/>
            <a:ext cx="2792185" cy="1447800"/>
          </a:xfrm>
          <a:prstGeom prst="roundRect">
            <a:avLst>
              <a:gd name="adj" fmla="val 2640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864" y="650938"/>
            <a:ext cx="3048000" cy="1558862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Delete Existing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41338" y="1219200"/>
            <a:ext cx="1111567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var db = new BlogDbContext();</a:t>
            </a:r>
          </a:p>
          <a:p>
            <a:r>
              <a:rPr lang="en-US" sz="2800" dirty="0"/>
              <a:t>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lastPost</a:t>
            </a:r>
            <a:r>
              <a:rPr lang="en-US" sz="2800" dirty="0"/>
              <a:t> = db.Posts</a:t>
            </a:r>
          </a:p>
          <a:p>
            <a:r>
              <a:rPr lang="en-US" sz="2800" dirty="0"/>
              <a:t>  .OrderByDescending(p =&gt; p.ID)</a:t>
            </a:r>
          </a:p>
          <a:p>
            <a:r>
              <a:rPr lang="en-US" sz="2800" dirty="0"/>
              <a:t>  .First();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Comments.RemoveRange(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lastPost.Comments)</a:t>
            </a:r>
            <a:r>
              <a:rPr lang="en-US" sz="2800" dirty="0"/>
              <a:t>;</a:t>
            </a:r>
          </a:p>
          <a:p>
            <a:r>
              <a:rPr lang="en-US" sz="2800" dirty="0"/>
              <a:t>lastPost.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Tags.Clear()</a:t>
            </a:r>
            <a:r>
              <a:rPr lang="en-US" sz="2800" dirty="0"/>
              <a:t>;</a:t>
            </a:r>
          </a:p>
          <a:p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Posts.Remove(lastPost)</a:t>
            </a:r>
            <a:r>
              <a:rPr lang="en-US" sz="2800" dirty="0"/>
              <a:t>;</a:t>
            </a:r>
          </a:p>
          <a:p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2800" dirty="0"/>
              <a:t>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Console.WriteLine(</a:t>
            </a:r>
          </a:p>
          <a:p>
            <a:r>
              <a:rPr lang="en-US" sz="2800" dirty="0"/>
              <a:t>  $"Deleted post #{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lastPost.ID</a:t>
            </a:r>
            <a:r>
              <a:rPr lang="en-US" sz="2800" dirty="0"/>
              <a:t>}");</a:t>
            </a:r>
            <a:endParaRPr lang="en-US" sz="3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298214"/>
            <a:ext cx="4032340" cy="5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Native 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6" y="1168946"/>
            <a:ext cx="10943996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db = new BlogDbContext();</a:t>
            </a:r>
          </a:p>
          <a:p>
            <a:r>
              <a:rPr lang="en-US" sz="2600" dirty="0"/>
              <a:t>var startDate = new DateTime(2016, 05, 19);</a:t>
            </a:r>
          </a:p>
          <a:p>
            <a:r>
              <a:rPr lang="en-US" sz="2600" dirty="0"/>
              <a:t>var endDate = new DateTime(2016, 06, 14);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var posts = </a:t>
            </a:r>
            <a:r>
              <a:rPr lang="en-US" sz="2600" dirty="0" err="1"/>
              <a:t>db.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Database.SqlQuery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PostData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600" dirty="0"/>
              <a:t>(</a:t>
            </a:r>
          </a:p>
          <a:p>
            <a:r>
              <a:rPr lang="en-US" sz="2600" dirty="0"/>
              <a:t>  @"SELECT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600" dirty="0"/>
              <a:t> FROM Posts</a:t>
            </a:r>
          </a:p>
          <a:p>
            <a:r>
              <a:rPr lang="en-US" sz="2600" dirty="0"/>
              <a:t>    WHERE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CONVERT(date,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Date)</a:t>
            </a:r>
          </a:p>
          <a:p>
            <a:r>
              <a:rPr lang="en-US" sz="2600" dirty="0"/>
              <a:t>    BETWEEN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{0}</a:t>
            </a:r>
            <a:r>
              <a:rPr lang="en-US" sz="2600" dirty="0"/>
              <a:t> AND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{1}</a:t>
            </a:r>
          </a:p>
          <a:p>
            <a:r>
              <a:rPr lang="en-US" sz="2600" dirty="0"/>
              <a:t>    ORDER BY Date",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startDate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endDate</a:t>
            </a:r>
            <a:r>
              <a:rPr lang="en-US" sz="2600" dirty="0"/>
              <a:t>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foreach (var p in posts)</a:t>
            </a:r>
          </a:p>
          <a:p>
            <a:r>
              <a:rPr lang="en-US" sz="2600" dirty="0"/>
              <a:t>  Console.WriteLine(</a:t>
            </a:r>
          </a:p>
          <a:p>
            <a:r>
              <a:rPr lang="en-US" sz="2600" dirty="0"/>
              <a:t>    $"#{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p.ID</a:t>
            </a:r>
            <a:r>
              <a:rPr lang="en-US" sz="2600" dirty="0"/>
              <a:t>}: 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p.Title</a:t>
            </a:r>
            <a:r>
              <a:rPr lang="en-US" sz="2600" dirty="0"/>
              <a:t>} ({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p.Date</a:t>
            </a:r>
            <a:r>
              <a:rPr lang="en-US" sz="2600" dirty="0"/>
              <a:t>})");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79300" y="3581400"/>
            <a:ext cx="539074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spc="-50" dirty="0"/>
              <a:t>class PostData</a:t>
            </a:r>
          </a:p>
          <a:p>
            <a:r>
              <a:rPr lang="en-US" sz="2200" spc="-50" dirty="0"/>
              <a:t>{</a:t>
            </a:r>
          </a:p>
          <a:p>
            <a:r>
              <a:rPr lang="en-US" sz="2200" spc="-50" dirty="0"/>
              <a:t>  public int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  public string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  public DateTime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}</a:t>
            </a:r>
            <a:endParaRPr lang="en-US" sz="2200" b="1" spc="-5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4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923861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Operations with EF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2367717" y="1794905"/>
            <a:ext cx="2465190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6596572" y="1775951"/>
            <a:ext cx="2916394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4163133" y="2205063"/>
            <a:ext cx="2890058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6945">
            <a:off x="5073757" y="1437499"/>
            <a:ext cx="1413960" cy="1246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5107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 Frameworks</a:t>
            </a:r>
            <a:r>
              <a:rPr lang="en-US" sz="3200" dirty="0"/>
              <a:t> maps DB tables to classes</a:t>
            </a:r>
          </a:p>
          <a:p>
            <a:pPr lvl="1"/>
            <a:r>
              <a:rPr lang="en-US" sz="3000" dirty="0"/>
              <a:t>Provide API for queries and CRUD operations</a:t>
            </a:r>
          </a:p>
          <a:p>
            <a:r>
              <a:rPr lang="en-US" sz="3200" dirty="0"/>
              <a:t>Entity Framework is ORM framework for C#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sz="3000" dirty="0"/>
              <a:t> provides CRUD + LINQ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63" y="1447800"/>
            <a:ext cx="2729549" cy="2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98616" y="3886200"/>
            <a:ext cx="7224596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var db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SomeDbContext()</a:t>
            </a:r>
            <a:r>
              <a:rPr lang="en-US" sz="28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var entity = 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Entities</a:t>
            </a:r>
            <a:r>
              <a:rPr lang="en-US" sz="2800" dirty="0"/>
              <a:t>.First();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db.Entities.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(new Entity(){ … });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db.Entities.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(entity);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SaveChanges</a:t>
            </a:r>
            <a:r>
              <a:rPr lang="en-US" sz="2800" dirty="0"/>
              <a:t>();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01285" y="3782408"/>
            <a:ext cx="2376960" cy="2488215"/>
            <a:chOff x="8806782" y="3854758"/>
            <a:chExt cx="2376960" cy="2488215"/>
          </a:xfrm>
        </p:grpSpPr>
        <p:pic>
          <p:nvPicPr>
            <p:cNvPr id="10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8806782" y="4506231"/>
              <a:ext cx="2376960" cy="18367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26945">
              <a:off x="9539670" y="3854758"/>
              <a:ext cx="1162928" cy="1025100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Entity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#7649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95400"/>
            <a:ext cx="4381168" cy="5092566"/>
          </a:xfrm>
          <a:prstGeom prst="roundRect">
            <a:avLst>
              <a:gd name="adj" fmla="val 681"/>
            </a:avLst>
          </a:prstGeom>
        </p:spPr>
      </p:pic>
      <p:grpSp>
        <p:nvGrpSpPr>
          <p:cNvPr id="16" name="Group 15"/>
          <p:cNvGrpSpPr/>
          <p:nvPr/>
        </p:nvGrpSpPr>
        <p:grpSpPr>
          <a:xfrm>
            <a:off x="5559546" y="2814798"/>
            <a:ext cx="2620154" cy="2034475"/>
            <a:chOff x="4902679" y="3344655"/>
            <a:chExt cx="2620154" cy="2034475"/>
          </a:xfrm>
        </p:grpSpPr>
        <p:sp>
          <p:nvSpPr>
            <p:cNvPr id="8" name="Cloud 7"/>
            <p:cNvSpPr/>
            <p:nvPr/>
          </p:nvSpPr>
          <p:spPr>
            <a:xfrm>
              <a:off x="5027612" y="3767901"/>
              <a:ext cx="2362200" cy="1371600"/>
            </a:xfrm>
            <a:prstGeom prst="cloud">
              <a:avLst/>
            </a:prstGeom>
            <a:solidFill>
              <a:srgbClr val="515B64"/>
            </a:solidFill>
            <a:ln w="571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2800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6774468" y="4809934"/>
              <a:ext cx="748365" cy="55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6755625" y="3478069"/>
              <a:ext cx="742410" cy="475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4995632" y="3511372"/>
              <a:ext cx="724768" cy="53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4902679" y="4859058"/>
              <a:ext cx="748365" cy="520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42306" y="1390104"/>
            <a:ext cx="1790797" cy="987428"/>
          </a:xfrm>
          <a:prstGeom prst="wedgeRoundRectCallout">
            <a:avLst>
              <a:gd name="adj1" fmla="val -79480"/>
              <a:gd name="adj2" fmla="val 3885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DB Schema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378" y="1295400"/>
            <a:ext cx="2762634" cy="5092566"/>
          </a:xfrm>
          <a:prstGeom prst="roundRect">
            <a:avLst>
              <a:gd name="adj" fmla="val 681"/>
            </a:avLst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798107" y="5295444"/>
            <a:ext cx="1481922" cy="937361"/>
          </a:xfrm>
          <a:prstGeom prst="wedgeRoundRectCallout">
            <a:avLst>
              <a:gd name="adj1" fmla="val 80092"/>
              <a:gd name="adj2" fmla="val -410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C# Entity Classes</a:t>
            </a:r>
          </a:p>
        </p:txBody>
      </p:sp>
    </p:spTree>
    <p:extLst>
      <p:ext uri="{BB962C8B-B14F-4D97-AF65-F5344CB8AC3E}">
        <p14:creationId xmlns:p14="http://schemas.microsoft.com/office/powerpoint/2010/main" val="40949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query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ORM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/>
              <a:t>(EF) is modern ORM Framework for C# / .NET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– Overview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828800"/>
            <a:ext cx="10667996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BlogDbContext 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BlogDbContext() : base("name=BlogDbContext") {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&lt;User&gt;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&lt;Post&gt;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Username, PasswordHash, FullName, Posts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Title, Body, Date, UserID, User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/>
              <a:t>foreach (var p in db.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)</a:t>
            </a:r>
          </a:p>
          <a:p>
            <a:r>
              <a:rPr lang="en-US" dirty="0"/>
              <a:t>  Console.WriteLine(p.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);</a:t>
            </a:r>
            <a:endParaRPr lang="en-US" sz="6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Data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Existing Database with 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7" y="1791512"/>
            <a:ext cx="7358635" cy="4710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133600"/>
            <a:ext cx="5283778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7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Generate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Code First</a:t>
            </a:r>
            <a:r>
              <a:rPr lang="en-US" sz="3200" dirty="0"/>
              <a:t>" from</a:t>
            </a:r>
            <a:br>
              <a:rPr lang="en-US" sz="3200" dirty="0"/>
            </a:br>
            <a:r>
              <a:rPr lang="en-US" sz="3200" dirty="0"/>
              <a:t>model database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Define the DB connection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Code First Data Model from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480139"/>
            <a:ext cx="5649958" cy="4920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3012926"/>
            <a:ext cx="5021170" cy="338787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660928" y="4572297"/>
            <a:ext cx="345781" cy="269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07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1244</Words>
  <Application>Microsoft Office PowerPoint</Application>
  <PresentationFormat>Custom</PresentationFormat>
  <Paragraphs>242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1_SoftUni 16x9</vt:lpstr>
      <vt:lpstr>Entity Framework (EF)</vt:lpstr>
      <vt:lpstr>Table of Contents</vt:lpstr>
      <vt:lpstr>Have a Question?</vt:lpstr>
      <vt:lpstr>ORM Frameworks – Overview</vt:lpstr>
      <vt:lpstr>Mapping DB Tables to Classes</vt:lpstr>
      <vt:lpstr>ORM Frameworks – Features</vt:lpstr>
      <vt:lpstr>Entity Framework – Overview</vt:lpstr>
      <vt:lpstr>Mapping Existing Database with EF</vt:lpstr>
      <vt:lpstr>EF Code First Data Model from Database</vt:lpstr>
      <vt:lpstr>Defining the DB Connection</vt:lpstr>
      <vt:lpstr>Finish EF Code First Model Generation</vt:lpstr>
      <vt:lpstr>Look inside the Generated Code</vt:lpstr>
      <vt:lpstr>Test the Generated DbContext + Entities</vt:lpstr>
      <vt:lpstr>Mapping DB Tables with EF Code First</vt:lpstr>
      <vt:lpstr>CRUD Operations: Query Data</vt:lpstr>
      <vt:lpstr>The SQL Query Generated by EF</vt:lpstr>
      <vt:lpstr>CRUD Operations: Create New Data</vt:lpstr>
      <vt:lpstr>CRUD Operations: Cascading Insert</vt:lpstr>
      <vt:lpstr>CRUD Operations: Update Existing Data</vt:lpstr>
      <vt:lpstr>CRUD Operations: Delete Existing Data</vt:lpstr>
      <vt:lpstr>Execute Native SQL</vt:lpstr>
      <vt:lpstr>CRUD Operations with EF</vt:lpstr>
      <vt:lpstr>Summary</vt:lpstr>
      <vt:lpstr>Entity Framework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subject>PHP and MySQL Course</dc:subject>
  <dc:creator/>
  <cp:keywords>Entity Framework (EF), SQL, database, table, relationship, SELECT, INSERT, UPDATE, DELETE, JOIN, GROUP BY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2016-07-14T15:13:48Z</dcterms:modified>
  <cp:category>database, RDBMS, SQL, SQL 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